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9"/>
  </p:notesMasterIdLst>
  <p:sldIdLst>
    <p:sldId id="256" r:id="rId2"/>
    <p:sldId id="463" r:id="rId3"/>
    <p:sldId id="508" r:id="rId4"/>
    <p:sldId id="509" r:id="rId5"/>
    <p:sldId id="510" r:id="rId6"/>
    <p:sldId id="511" r:id="rId7"/>
    <p:sldId id="517" r:id="rId8"/>
    <p:sldId id="518" r:id="rId9"/>
    <p:sldId id="519" r:id="rId10"/>
    <p:sldId id="512" r:id="rId11"/>
    <p:sldId id="516" r:id="rId12"/>
    <p:sldId id="477" r:id="rId13"/>
    <p:sldId id="399" r:id="rId14"/>
    <p:sldId id="409" r:id="rId15"/>
    <p:sldId id="481" r:id="rId16"/>
    <p:sldId id="482" r:id="rId17"/>
    <p:sldId id="50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85" autoAdjust="0"/>
    <p:restoredTop sz="94465" autoAdjust="0"/>
  </p:normalViewPr>
  <p:slideViewPr>
    <p:cSldViewPr snapToGrid="0">
      <p:cViewPr varScale="1">
        <p:scale>
          <a:sx n="83" d="100"/>
          <a:sy n="83" d="100"/>
        </p:scale>
        <p:origin x="10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1/11/2022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8.tiff"/><Relationship Id="rId5" Type="http://schemas.openxmlformats.org/officeDocument/2006/relationships/image" Target="../media/image17.tiff"/><Relationship Id="rId10" Type="http://schemas.openxmlformats.org/officeDocument/2006/relationships/image" Target="../media/image2.png"/><Relationship Id="rId4" Type="http://schemas.openxmlformats.org/officeDocument/2006/relationships/image" Target="../media/image16.tiff"/><Relationship Id="rId9" Type="http://schemas.openxmlformats.org/officeDocument/2006/relationships/hyperlink" Target="https://anubhavtrainings.com/"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1.jpg"/><Relationship Id="rId7" Type="http://schemas.openxmlformats.org/officeDocument/2006/relationships/image" Target="../media/image2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7</a:t>
            </a:r>
          </a:p>
        </p:txBody>
      </p:sp>
      <p:sp>
        <p:nvSpPr>
          <p:cNvPr id="9" name="TextBox 8">
            <a:extLst>
              <a:ext uri="{FF2B5EF4-FFF2-40B4-BE49-F238E27FC236}">
                <a16:creationId xmlns:a16="http://schemas.microsoft.com/office/drawing/2014/main" id="{BB32AA04-4186-467D-877F-3FC4BD70FA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CLOUD APPLICATION PROGRAMMING AND XSA</a:t>
            </a:r>
            <a:r>
              <a:rPr lang="en-US" sz="5400" b="1" dirty="0">
                <a:solidFill>
                  <a:schemeClr val="accent3"/>
                </a:solidFill>
              </a:rPr>
              <a:t> TRAINING IN BPT</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Expose View as a Service in CAP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896528"/>
            <a:ext cx="11161643" cy="2585323"/>
          </a:xfrm>
          <a:prstGeom prst="rect">
            <a:avLst/>
          </a:prstGeom>
          <a:noFill/>
        </p:spPr>
        <p:txBody>
          <a:bodyPr wrap="square" rtlCol="0">
            <a:spAutoFit/>
          </a:bodyPr>
          <a:lstStyle/>
          <a:p>
            <a:r>
              <a:rPr lang="en-US" dirty="0"/>
              <a:t>Following are the steps to expose a view as a CAP Service in BTP</a:t>
            </a:r>
          </a:p>
          <a:p>
            <a:endParaRPr lang="en-US" dirty="0"/>
          </a:p>
          <a:p>
            <a:pPr marL="342900" indent="-342900">
              <a:buAutoNum type="arabicPeriod"/>
            </a:pPr>
            <a:r>
              <a:rPr lang="en-US" dirty="0"/>
              <a:t>Go to the </a:t>
            </a:r>
            <a:r>
              <a:rPr lang="en-US" b="1" dirty="0" err="1"/>
              <a:t>db</a:t>
            </a:r>
            <a:r>
              <a:rPr lang="en-US" b="1" dirty="0"/>
              <a:t> </a:t>
            </a:r>
            <a:r>
              <a:rPr lang="en-US" dirty="0"/>
              <a:t>folder inside the CAP project – </a:t>
            </a:r>
            <a:r>
              <a:rPr lang="en-US" b="1" i="1" dirty="0"/>
              <a:t>cd </a:t>
            </a:r>
            <a:r>
              <a:rPr lang="en-US" b="1" i="1" dirty="0" err="1"/>
              <a:t>db</a:t>
            </a:r>
            <a:endParaRPr lang="en-US" b="1" i="1" dirty="0"/>
          </a:p>
          <a:p>
            <a:pPr marL="342900" indent="-342900">
              <a:buAutoNum type="arabicPeriod"/>
            </a:pPr>
            <a:r>
              <a:rPr lang="en-US" dirty="0"/>
              <a:t>Compile the View code to CDS code – </a:t>
            </a:r>
            <a:r>
              <a:rPr lang="en-US" b="1" i="1" dirty="0" err="1"/>
              <a:t>hana</a:t>
            </a:r>
            <a:r>
              <a:rPr lang="en-US" b="1" i="1" dirty="0"/>
              <a:t>-cli </a:t>
            </a:r>
            <a:r>
              <a:rPr lang="en-US" b="1" i="1" dirty="0" err="1"/>
              <a:t>inspectView</a:t>
            </a:r>
            <a:r>
              <a:rPr lang="en-US" b="1" i="1" dirty="0"/>
              <a:t> –v VIEW_NAME -o cds</a:t>
            </a:r>
          </a:p>
          <a:p>
            <a:pPr marL="342900" indent="-342900">
              <a:buAutoNum type="arabicPeriod"/>
            </a:pPr>
            <a:r>
              <a:rPr lang="en-US" dirty="0"/>
              <a:t>Copy the generated code to the </a:t>
            </a:r>
            <a:r>
              <a:rPr lang="en-US" b="1" dirty="0" err="1"/>
              <a:t>datamodel.cds</a:t>
            </a:r>
            <a:r>
              <a:rPr lang="en-US" b="1" dirty="0"/>
              <a:t> </a:t>
            </a:r>
            <a:r>
              <a:rPr lang="en-US" dirty="0"/>
              <a:t>file with below annotations </a:t>
            </a:r>
          </a:p>
          <a:p>
            <a:r>
              <a:rPr lang="en-US" dirty="0">
                <a:latin typeface="72 Condensed" panose="020B0506030000000003" pitchFamily="34" charset="0"/>
                <a:cs typeface="72 Condensed" panose="020B0506030000000003" pitchFamily="34" charset="0"/>
              </a:rPr>
              <a:t>@</a:t>
            </a:r>
            <a:r>
              <a:rPr lang="en-US" dirty="0" err="1">
                <a:latin typeface="72 Condensed" panose="020B0506030000000003" pitchFamily="34" charset="0"/>
                <a:cs typeface="72 Condensed" panose="020B0506030000000003" pitchFamily="34" charset="0"/>
              </a:rPr>
              <a:t>cds.persistence.calcview</a:t>
            </a:r>
            <a:endParaRPr lang="en-US" dirty="0">
              <a:latin typeface="72 Condensed" panose="020B0506030000000003" pitchFamily="34" charset="0"/>
              <a:cs typeface="72 Condensed" panose="020B0506030000000003" pitchFamily="34" charset="0"/>
            </a:endParaRPr>
          </a:p>
          <a:p>
            <a:r>
              <a:rPr lang="en-US" dirty="0">
                <a:latin typeface="72 Condensed" panose="020B0506030000000003" pitchFamily="34" charset="0"/>
                <a:cs typeface="72 Condensed" panose="020B0506030000000003" pitchFamily="34" charset="0"/>
              </a:rPr>
              <a:t>@</a:t>
            </a:r>
            <a:r>
              <a:rPr lang="en-US" dirty="0" err="1">
                <a:latin typeface="72 Condensed" panose="020B0506030000000003" pitchFamily="34" charset="0"/>
                <a:cs typeface="72 Condensed" panose="020B0506030000000003" pitchFamily="34" charset="0"/>
              </a:rPr>
              <a:t>cds.persistence.exists</a:t>
            </a:r>
            <a:r>
              <a:rPr lang="en-US" dirty="0">
                <a:latin typeface="72 Condensed" panose="020B0506030000000003" pitchFamily="34" charset="0"/>
                <a:cs typeface="72 Condensed" panose="020B0506030000000003" pitchFamily="34" charset="0"/>
              </a:rPr>
              <a:t> </a:t>
            </a:r>
          </a:p>
          <a:p>
            <a:pPr marL="342900" indent="-342900">
              <a:buAutoNum type="arabicPeriod" startAt="4"/>
            </a:pPr>
            <a:r>
              <a:rPr lang="en-US" dirty="0"/>
              <a:t>Expose the service in </a:t>
            </a:r>
            <a:r>
              <a:rPr lang="en-US" b="1" dirty="0" err="1"/>
              <a:t>CatalogService.cds</a:t>
            </a:r>
            <a:r>
              <a:rPr lang="en-US" b="1" dirty="0"/>
              <a:t> </a:t>
            </a:r>
            <a:r>
              <a:rPr lang="en-US" dirty="0"/>
              <a:t>file as a </a:t>
            </a:r>
            <a:r>
              <a:rPr lang="en-US" dirty="0">
                <a:latin typeface="72 Condensed" panose="020B0506030000000003" pitchFamily="34" charset="0"/>
                <a:cs typeface="72 Condensed" panose="020B0506030000000003" pitchFamily="34" charset="0"/>
              </a:rPr>
              <a:t>@</a:t>
            </a:r>
            <a:r>
              <a:rPr lang="en-US" dirty="0" err="1">
                <a:latin typeface="72 Condensed" panose="020B0506030000000003" pitchFamily="34" charset="0"/>
                <a:cs typeface="72 Condensed" panose="020B0506030000000003" pitchFamily="34" charset="0"/>
              </a:rPr>
              <a:t>readonly</a:t>
            </a:r>
            <a:r>
              <a:rPr lang="en-US" dirty="0">
                <a:latin typeface="72 Condensed" panose="020B0506030000000003" pitchFamily="34" charset="0"/>
                <a:cs typeface="72 Condensed" panose="020B0506030000000003" pitchFamily="34" charset="0"/>
              </a:rPr>
              <a:t> </a:t>
            </a:r>
            <a:r>
              <a:rPr lang="en-US" dirty="0"/>
              <a:t>Entity</a:t>
            </a:r>
          </a:p>
          <a:p>
            <a:pPr marL="342900" indent="-342900">
              <a:buAutoNum type="arabicPeriod" startAt="4"/>
            </a:pPr>
            <a:r>
              <a:rPr lang="en-US" dirty="0"/>
              <a:t>Test the OData Service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ADDEDCAB-2941-4992-A26D-D97BE0C504FA}"/>
              </a:ext>
            </a:extLst>
          </p:cNvPr>
          <p:cNvPicPr>
            <a:picLocks noChangeAspect="1"/>
          </p:cNvPicPr>
          <p:nvPr/>
        </p:nvPicPr>
        <p:blipFill>
          <a:blip r:embed="rId3"/>
          <a:stretch>
            <a:fillRect/>
          </a:stretch>
        </p:blipFill>
        <p:spPr>
          <a:xfrm>
            <a:off x="2218326" y="4429883"/>
            <a:ext cx="3962509" cy="1531589"/>
          </a:xfrm>
          <a:prstGeom prst="rect">
            <a:avLst/>
          </a:prstGeom>
        </p:spPr>
      </p:pic>
      <p:sp>
        <p:nvSpPr>
          <p:cNvPr id="4" name="Arrow: Chevron 3">
            <a:extLst>
              <a:ext uri="{FF2B5EF4-FFF2-40B4-BE49-F238E27FC236}">
                <a16:creationId xmlns:a16="http://schemas.microsoft.com/office/drawing/2014/main" id="{3967A3D8-2F19-47B5-9B3D-FAAAD2587E98}"/>
              </a:ext>
            </a:extLst>
          </p:cNvPr>
          <p:cNvSpPr/>
          <p:nvPr/>
        </p:nvSpPr>
        <p:spPr>
          <a:xfrm>
            <a:off x="6317673" y="4965594"/>
            <a:ext cx="424873" cy="38792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F659D7B5-1739-46BB-B05E-EB33BECA8AE7}"/>
              </a:ext>
            </a:extLst>
          </p:cNvPr>
          <p:cNvPicPr>
            <a:picLocks noChangeAspect="1"/>
          </p:cNvPicPr>
          <p:nvPr/>
        </p:nvPicPr>
        <p:blipFill>
          <a:blip r:embed="rId4"/>
          <a:stretch>
            <a:fillRect/>
          </a:stretch>
        </p:blipFill>
        <p:spPr>
          <a:xfrm>
            <a:off x="6879384" y="4850557"/>
            <a:ext cx="2941575" cy="502964"/>
          </a:xfrm>
          <a:prstGeom prst="rect">
            <a:avLst/>
          </a:prstGeom>
        </p:spPr>
      </p:pic>
    </p:spTree>
    <p:extLst>
      <p:ext uri="{BB962C8B-B14F-4D97-AF65-F5344CB8AC3E}">
        <p14:creationId xmlns:p14="http://schemas.microsoft.com/office/powerpoint/2010/main" val="1987422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186404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2" y="337883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7</a:t>
            </a:r>
          </a:p>
        </p:txBody>
      </p:sp>
    </p:spTree>
    <p:extLst>
      <p:ext uri="{BB962C8B-B14F-4D97-AF65-F5344CB8AC3E}">
        <p14:creationId xmlns:p14="http://schemas.microsoft.com/office/powerpoint/2010/main" val="3991243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750+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75000+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7</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Tiny people doing priorities checklist flat illustration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764" y="757264"/>
            <a:ext cx="5962650" cy="441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962650" cy="2031325"/>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Modeling in SAP HANA Cloud</a:t>
            </a:r>
          </a:p>
          <a:p>
            <a:pPr marL="285750" indent="-285750">
              <a:buClr>
                <a:schemeClr val="tx1"/>
              </a:buClr>
              <a:buFont typeface="Arial" panose="020B0604020202020204" pitchFamily="34" charset="0"/>
              <a:buChar char="•"/>
            </a:pPr>
            <a:r>
              <a:rPr lang="en-US" dirty="0"/>
              <a:t>Legacy v/s new approach of modeling</a:t>
            </a:r>
          </a:p>
          <a:p>
            <a:pPr marL="285750" indent="-285750">
              <a:buClr>
                <a:schemeClr val="tx1"/>
              </a:buClr>
              <a:buFont typeface="Arial" panose="020B0604020202020204" pitchFamily="34" charset="0"/>
              <a:buChar char="•"/>
            </a:pPr>
            <a:r>
              <a:rPr lang="en-US" dirty="0"/>
              <a:t>Types of calculation views in HANA</a:t>
            </a:r>
          </a:p>
          <a:p>
            <a:pPr marL="285750" indent="-285750">
              <a:buClr>
                <a:schemeClr val="tx1"/>
              </a:buClr>
              <a:buFont typeface="Arial" panose="020B0604020202020204" pitchFamily="34" charset="0"/>
              <a:buChar char="•"/>
            </a:pPr>
            <a:r>
              <a:rPr lang="en-US" dirty="0"/>
              <a:t>Creating Dimension Model</a:t>
            </a:r>
          </a:p>
          <a:p>
            <a:pPr marL="285750" indent="-285750">
              <a:buClr>
                <a:schemeClr val="tx1"/>
              </a:buClr>
              <a:buFont typeface="Arial" panose="020B0604020202020204" pitchFamily="34" charset="0"/>
              <a:buChar char="•"/>
            </a:pPr>
            <a:r>
              <a:rPr lang="en-US" dirty="0"/>
              <a:t>Creating CUBE Model</a:t>
            </a:r>
          </a:p>
          <a:p>
            <a:pPr marL="285750" indent="-285750">
              <a:buClr>
                <a:schemeClr val="tx1"/>
              </a:buClr>
              <a:buFont typeface="Arial" panose="020B0604020202020204" pitchFamily="34" charset="0"/>
              <a:buChar char="•"/>
            </a:pPr>
            <a:r>
              <a:rPr lang="en-US" dirty="0"/>
              <a:t>Create CUBE with Star Schema</a:t>
            </a:r>
          </a:p>
          <a:p>
            <a:pPr marL="285750" indent="-285750">
              <a:buClr>
                <a:schemeClr val="tx1"/>
              </a:buClr>
              <a:buFont typeface="Arial" panose="020B0604020202020204" pitchFamily="34" charset="0"/>
              <a:buChar char="•"/>
            </a:pPr>
            <a:r>
              <a:rPr lang="en-US" dirty="0"/>
              <a:t>Expose views using CAP Approach as a service</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Modeling in SAP HANA Cloud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478149"/>
          </a:xfrm>
          <a:prstGeom prst="rect">
            <a:avLst/>
          </a:prstGeom>
          <a:noFill/>
        </p:spPr>
        <p:txBody>
          <a:bodyPr wrap="square" rtlCol="0">
            <a:spAutoFit/>
          </a:bodyPr>
          <a:lstStyle/>
          <a:p>
            <a:pPr algn="just"/>
            <a:r>
              <a:rPr lang="en-US" dirty="0">
                <a:latin typeface="72" panose="020B0503030000000003" pitchFamily="34" charset="0"/>
              </a:rPr>
              <a:t>With SAP HANA Cloud, the main type of modeling object is called a </a:t>
            </a:r>
            <a:r>
              <a:rPr lang="en-US" b="1" dirty="0">
                <a:latin typeface="72" panose="020B0503030000000003" pitchFamily="34" charset="0"/>
              </a:rPr>
              <a:t>calculation view</a:t>
            </a:r>
            <a:r>
              <a:rPr lang="en-US" dirty="0">
                <a:latin typeface="72" panose="020B0503030000000003" pitchFamily="34" charset="0"/>
              </a:rPr>
              <a:t>. A calculation view can combine data from multiple tables or other views, apply filters, calculate new data and aggregate the data to produce summarizations at any level. The calculation views are developed in SAP HANA Cloud using easy-to-use graphical modeling tools, and are stored in SAP HANA Cloud database. A calculation view, when generated into a run-time object, creates a column view that can be processed by SQL.</a:t>
            </a:r>
          </a:p>
          <a:p>
            <a:pPr algn="just"/>
            <a:endParaRPr lang="en-US" dirty="0">
              <a:latin typeface="72" panose="020B0503030000000003" pitchFamily="34" charset="0"/>
            </a:endParaRPr>
          </a:p>
          <a:p>
            <a:pPr algn="just"/>
            <a:r>
              <a:rPr lang="en-US" dirty="0">
                <a:latin typeface="72" panose="020B0503030000000003" pitchFamily="34" charset="0"/>
              </a:rPr>
              <a:t>So, instead of the application including complex code to process the data, the application now calls the required calculation views and the processing is pushed down to SAP HANA Cloud database. This is efficient in the following ways:</a:t>
            </a:r>
          </a:p>
          <a:p>
            <a:pPr algn="just"/>
            <a:endParaRPr lang="en-US" dirty="0">
              <a:latin typeface="72" panose="020B0503030000000003" pitchFamily="34" charset="0"/>
            </a:endParaRPr>
          </a:p>
          <a:p>
            <a:pPr marL="285750" indent="-285750" algn="just">
              <a:spcBef>
                <a:spcPts val="600"/>
              </a:spcBef>
              <a:buFont typeface="Arial" panose="020B0604020202020204" pitchFamily="34" charset="0"/>
              <a:buChar char="•"/>
            </a:pPr>
            <a:r>
              <a:rPr lang="en-US" dirty="0">
                <a:latin typeface="72" panose="020B0503030000000003" pitchFamily="34" charset="0"/>
              </a:rPr>
              <a:t>The application code is simplified, as it does not have to deal with many data processing tasks. These tasks are pushed down to SAP HANA Cloud database where in-memory processing takes place.</a:t>
            </a:r>
          </a:p>
          <a:p>
            <a:pPr marL="285750" indent="-285750" algn="just">
              <a:spcBef>
                <a:spcPts val="600"/>
              </a:spcBef>
              <a:buFont typeface="Arial" panose="020B0604020202020204" pitchFamily="34" charset="0"/>
              <a:buChar char="•"/>
            </a:pPr>
            <a:r>
              <a:rPr lang="en-US" dirty="0">
                <a:latin typeface="72" panose="020B0503030000000003" pitchFamily="34" charset="0"/>
              </a:rPr>
              <a:t>The processing on the data is carried out where the data resides, so we do not have to move raw data from the database to the application. We only move the results of the data processing to the application.</a:t>
            </a:r>
          </a:p>
          <a:p>
            <a:pPr marL="285750" indent="-285750" algn="just">
              <a:spcBef>
                <a:spcPts val="600"/>
              </a:spcBef>
              <a:buFont typeface="Arial" panose="020B0604020202020204" pitchFamily="34" charset="0"/>
              <a:buChar char="•"/>
            </a:pPr>
            <a:r>
              <a:rPr lang="en-US" dirty="0">
                <a:latin typeface="72" panose="020B0503030000000003" pitchFamily="34" charset="0"/>
              </a:rPr>
              <a:t>The calculation views can be reused in multiple applications so we avoid redundancy.</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Rounded Corners 2">
            <a:extLst>
              <a:ext uri="{FF2B5EF4-FFF2-40B4-BE49-F238E27FC236}">
                <a16:creationId xmlns:a16="http://schemas.microsoft.com/office/drawing/2014/main" id="{743DC6EC-011F-4618-A025-4510DE180EDE}"/>
              </a:ext>
            </a:extLst>
          </p:cNvPr>
          <p:cNvSpPr/>
          <p:nvPr/>
        </p:nvSpPr>
        <p:spPr>
          <a:xfrm>
            <a:off x="2604655" y="5440218"/>
            <a:ext cx="2272145" cy="748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Calculation View</a:t>
            </a:r>
          </a:p>
          <a:p>
            <a:pPr algn="ctr"/>
            <a:r>
              <a:rPr lang="en-US" dirty="0"/>
              <a:t>(Design-time Object)</a:t>
            </a:r>
          </a:p>
        </p:txBody>
      </p:sp>
      <p:sp>
        <p:nvSpPr>
          <p:cNvPr id="4" name="Arrow: Right 3">
            <a:extLst>
              <a:ext uri="{FF2B5EF4-FFF2-40B4-BE49-F238E27FC236}">
                <a16:creationId xmlns:a16="http://schemas.microsoft.com/office/drawing/2014/main" id="{46AC0EC3-7E95-47A9-8B03-611AA3F77E0A}"/>
              </a:ext>
            </a:extLst>
          </p:cNvPr>
          <p:cNvSpPr/>
          <p:nvPr/>
        </p:nvSpPr>
        <p:spPr>
          <a:xfrm>
            <a:off x="4876800" y="5698836"/>
            <a:ext cx="1690255" cy="1939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67765B7-D989-4D18-A57D-7A16806EF25E}"/>
              </a:ext>
            </a:extLst>
          </p:cNvPr>
          <p:cNvSpPr/>
          <p:nvPr/>
        </p:nvSpPr>
        <p:spPr>
          <a:xfrm>
            <a:off x="6567055" y="5440218"/>
            <a:ext cx="2558472" cy="7481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HANA Column View</a:t>
            </a:r>
          </a:p>
          <a:p>
            <a:pPr algn="ctr"/>
            <a:r>
              <a:rPr lang="en-US" dirty="0"/>
              <a:t>(Runtime-object)</a:t>
            </a:r>
          </a:p>
        </p:txBody>
      </p:sp>
    </p:spTree>
    <p:extLst>
      <p:ext uri="{BB962C8B-B14F-4D97-AF65-F5344CB8AC3E}">
        <p14:creationId xmlns:p14="http://schemas.microsoft.com/office/powerpoint/2010/main" val="1567770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Legacy v/s New Approach of Modeling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descr="https://learning.sap.com/service/media/HC100e_01_en-US_media/HC100e_01_en-US_images/Unit_3_lesson_-_why_we_need_modeling_001.png">
            <a:extLst>
              <a:ext uri="{FF2B5EF4-FFF2-40B4-BE49-F238E27FC236}">
                <a16:creationId xmlns:a16="http://schemas.microsoft.com/office/drawing/2014/main" id="{3EE280AD-3208-4C22-87A3-C47733E665A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6454" y="3325090"/>
            <a:ext cx="4972484" cy="31172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earning.sap.com/service/media/HC100e_01_en-US_media/HC100e_01_en-US_images/Unit_3_lesson_-_why_we_need_modeling_002.png">
            <a:extLst>
              <a:ext uri="{FF2B5EF4-FFF2-40B4-BE49-F238E27FC236}">
                <a16:creationId xmlns:a16="http://schemas.microsoft.com/office/drawing/2014/main" id="{8AC41215-A81D-41DB-BBC2-968D842ED4E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3064" y="3325089"/>
            <a:ext cx="4967111" cy="311727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ED0B3C4-8BC5-4518-8305-EA8E6040619A}"/>
              </a:ext>
            </a:extLst>
          </p:cNvPr>
          <p:cNvSpPr/>
          <p:nvPr/>
        </p:nvSpPr>
        <p:spPr>
          <a:xfrm>
            <a:off x="261764" y="1309406"/>
            <a:ext cx="5207174" cy="2031325"/>
          </a:xfrm>
          <a:prstGeom prst="rect">
            <a:avLst/>
          </a:prstGeom>
        </p:spPr>
        <p:txBody>
          <a:bodyPr wrap="square">
            <a:spAutoFit/>
          </a:bodyPr>
          <a:lstStyle/>
          <a:p>
            <a:pPr algn="just"/>
            <a:r>
              <a:rPr lang="en-US" dirty="0">
                <a:latin typeface="72" panose="020B0503030000000003" pitchFamily="34" charset="0"/>
                <a:cs typeface="72" panose="020B0503030000000003" pitchFamily="34" charset="0"/>
              </a:rPr>
              <a:t>The raw data is sent from the database directly to the application. The application then begins to process the data by combining it, aggregating it, and performing calculations in order to generate something meaningful. When we move raw data to the application layer, we make the application code very complex</a:t>
            </a:r>
          </a:p>
        </p:txBody>
      </p:sp>
      <p:sp>
        <p:nvSpPr>
          <p:cNvPr id="9" name="Rectangle 8">
            <a:extLst>
              <a:ext uri="{FF2B5EF4-FFF2-40B4-BE49-F238E27FC236}">
                <a16:creationId xmlns:a16="http://schemas.microsoft.com/office/drawing/2014/main" id="{6702928B-CE64-42C8-AEB7-953749DD3BD8}"/>
              </a:ext>
            </a:extLst>
          </p:cNvPr>
          <p:cNvSpPr/>
          <p:nvPr/>
        </p:nvSpPr>
        <p:spPr>
          <a:xfrm>
            <a:off x="6222163" y="1293763"/>
            <a:ext cx="5708073" cy="1754326"/>
          </a:xfrm>
          <a:prstGeom prst="rect">
            <a:avLst/>
          </a:prstGeom>
        </p:spPr>
        <p:txBody>
          <a:bodyPr wrap="square">
            <a:spAutoFit/>
          </a:bodyPr>
          <a:lstStyle/>
          <a:p>
            <a:pPr algn="just"/>
            <a:r>
              <a:rPr lang="en-US" dirty="0">
                <a:latin typeface="72" panose="020B0503030000000003" pitchFamily="34" charset="0"/>
                <a:cs typeface="72" panose="020B0503030000000003" pitchFamily="34" charset="0"/>
              </a:rPr>
              <a:t>With SAP HANA Cloud, we can build a sophisticated modeling layer on top of the database tables, right inside the database. This means we can first process the raw data and turn it into something meaningful in the database before passing it to the application for consumption.</a:t>
            </a:r>
          </a:p>
        </p:txBody>
      </p:sp>
      <p:sp>
        <p:nvSpPr>
          <p:cNvPr id="4" name="Rectangle 3">
            <a:extLst>
              <a:ext uri="{FF2B5EF4-FFF2-40B4-BE49-F238E27FC236}">
                <a16:creationId xmlns:a16="http://schemas.microsoft.com/office/drawing/2014/main" id="{7CE86AD7-8DAE-423A-8218-0E1467A449C5}"/>
              </a:ext>
            </a:extLst>
          </p:cNvPr>
          <p:cNvSpPr/>
          <p:nvPr/>
        </p:nvSpPr>
        <p:spPr>
          <a:xfrm>
            <a:off x="8072270" y="851761"/>
            <a:ext cx="1792478" cy="369332"/>
          </a:xfrm>
          <a:prstGeom prst="rect">
            <a:avLst/>
          </a:prstGeom>
        </p:spPr>
        <p:txBody>
          <a:bodyPr wrap="none">
            <a:spAutoFit/>
          </a:bodyPr>
          <a:lstStyle/>
          <a:p>
            <a:r>
              <a:rPr lang="en-US" b="1" dirty="0">
                <a:solidFill>
                  <a:srgbClr val="1F1F1F"/>
                </a:solidFill>
                <a:latin typeface="72" panose="020B0503030000000003" pitchFamily="34" charset="0"/>
              </a:rPr>
              <a:t>New Approach</a:t>
            </a:r>
            <a:endParaRPr lang="en-US" b="1" i="0" dirty="0">
              <a:solidFill>
                <a:srgbClr val="1F1F1F"/>
              </a:solidFill>
              <a:effectLst/>
              <a:latin typeface="72" panose="020B0503030000000003" pitchFamily="34" charset="0"/>
            </a:endParaRPr>
          </a:p>
        </p:txBody>
      </p:sp>
      <p:sp>
        <p:nvSpPr>
          <p:cNvPr id="11" name="Rectangle 10">
            <a:extLst>
              <a:ext uri="{FF2B5EF4-FFF2-40B4-BE49-F238E27FC236}">
                <a16:creationId xmlns:a16="http://schemas.microsoft.com/office/drawing/2014/main" id="{93FAC0F8-915A-4219-B161-9327FD5309F6}"/>
              </a:ext>
            </a:extLst>
          </p:cNvPr>
          <p:cNvSpPr/>
          <p:nvPr/>
        </p:nvSpPr>
        <p:spPr>
          <a:xfrm>
            <a:off x="1694561" y="859582"/>
            <a:ext cx="2812784" cy="369332"/>
          </a:xfrm>
          <a:prstGeom prst="rect">
            <a:avLst/>
          </a:prstGeom>
        </p:spPr>
        <p:txBody>
          <a:bodyPr wrap="square">
            <a:spAutoFit/>
          </a:bodyPr>
          <a:lstStyle/>
          <a:p>
            <a:r>
              <a:rPr lang="en-US" b="1" dirty="0">
                <a:solidFill>
                  <a:srgbClr val="1F1F1F"/>
                </a:solidFill>
                <a:latin typeface="72" panose="020B0503030000000003" pitchFamily="34" charset="0"/>
              </a:rPr>
              <a:t>Classical Approach</a:t>
            </a:r>
            <a:endParaRPr lang="en-US" b="1" i="0" dirty="0">
              <a:solidFill>
                <a:srgbClr val="1F1F1F"/>
              </a:solidFill>
              <a:effectLst/>
              <a:latin typeface="72" panose="020B0503030000000003" pitchFamily="34" charset="0"/>
            </a:endParaRPr>
          </a:p>
        </p:txBody>
      </p:sp>
      <p:cxnSp>
        <p:nvCxnSpPr>
          <p:cNvPr id="6" name="Straight Connector 5">
            <a:extLst>
              <a:ext uri="{FF2B5EF4-FFF2-40B4-BE49-F238E27FC236}">
                <a16:creationId xmlns:a16="http://schemas.microsoft.com/office/drawing/2014/main" id="{8EFE4459-8022-4F30-89C7-601A4F6276CE}"/>
              </a:ext>
            </a:extLst>
          </p:cNvPr>
          <p:cNvCxnSpPr/>
          <p:nvPr/>
        </p:nvCxnSpPr>
        <p:spPr>
          <a:xfrm>
            <a:off x="5842585" y="1394691"/>
            <a:ext cx="0" cy="504767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4277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Types of Calculation Views in HANA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344891" y="896293"/>
            <a:ext cx="11161643" cy="5632311"/>
          </a:xfrm>
          <a:prstGeom prst="rect">
            <a:avLst/>
          </a:prstGeom>
          <a:noFill/>
        </p:spPr>
        <p:txBody>
          <a:bodyPr wrap="square" rtlCol="0">
            <a:spAutoFit/>
          </a:bodyPr>
          <a:lstStyle/>
          <a:p>
            <a:pPr algn="just"/>
            <a:r>
              <a:rPr lang="en-US" dirty="0">
                <a:latin typeface="72" panose="020B0503030000000003" pitchFamily="34" charset="0"/>
              </a:rPr>
              <a:t>The calculation view is the main modeling object in SAP HANA Cloud.</a:t>
            </a:r>
          </a:p>
          <a:p>
            <a:pPr algn="just"/>
            <a:endParaRPr lang="en-US" dirty="0">
              <a:latin typeface="72" panose="020B0503030000000003" pitchFamily="34" charset="0"/>
            </a:endParaRPr>
          </a:p>
          <a:p>
            <a:pPr algn="just"/>
            <a:r>
              <a:rPr lang="en-US" dirty="0">
                <a:latin typeface="72" panose="020B0503030000000003" pitchFamily="34" charset="0"/>
              </a:rPr>
              <a:t>There are three types of calculation view:</a:t>
            </a:r>
          </a:p>
          <a:p>
            <a:pPr marL="285750" indent="-285750" algn="just">
              <a:buFont typeface="Arial" panose="020B0604020202020204" pitchFamily="34" charset="0"/>
              <a:buChar char="•"/>
            </a:pPr>
            <a:r>
              <a:rPr lang="en-US" dirty="0">
                <a:latin typeface="72" panose="020B0503030000000003" pitchFamily="34" charset="0"/>
              </a:rPr>
              <a:t>Dimension - The purpose of a dimension type of calculation view is to define a group of related attributes. For example, a material dimension might include attributes such as material description, material color, material weight, and material price. It might be helpful to think of calculation views of type dimension as </a:t>
            </a:r>
            <a:r>
              <a:rPr lang="en-US" b="1" dirty="0">
                <a:latin typeface="72" panose="020B0503030000000003" pitchFamily="34" charset="0"/>
              </a:rPr>
              <a:t>central master data</a:t>
            </a:r>
            <a:r>
              <a:rPr lang="en-US" dirty="0">
                <a:latin typeface="72" panose="020B0503030000000003" pitchFamily="34" charset="0"/>
              </a:rPr>
              <a:t> views. You define them once and reuse them many times.</a:t>
            </a:r>
          </a:p>
          <a:p>
            <a:pPr algn="just"/>
            <a:endParaRPr lang="en-US" dirty="0">
              <a:latin typeface="72" panose="020B0503030000000003" pitchFamily="34" charset="0"/>
            </a:endParaRPr>
          </a:p>
          <a:p>
            <a:pPr marL="285750" indent="-285750" algn="just">
              <a:buFont typeface="Arial" panose="020B0604020202020204" pitchFamily="34" charset="0"/>
              <a:buChar char="•"/>
            </a:pPr>
            <a:r>
              <a:rPr lang="en-US" dirty="0">
                <a:latin typeface="72" panose="020B0503030000000003" pitchFamily="34" charset="0"/>
              </a:rPr>
              <a:t>Cube </a:t>
            </a:r>
            <a:r>
              <a:rPr lang="en-US" i="1" dirty="0">
                <a:latin typeface="72" panose="020B0503030000000003" pitchFamily="34" charset="0"/>
              </a:rPr>
              <a:t>without</a:t>
            </a:r>
            <a:r>
              <a:rPr lang="en-US" dirty="0">
                <a:latin typeface="72" panose="020B0503030000000003" pitchFamily="34" charset="0"/>
              </a:rPr>
              <a:t> star schema-This type of calculation view is used to define a data set comprised of attributes and measures. This means they are ideal for transactional data modeling. A </a:t>
            </a:r>
            <a:r>
              <a:rPr lang="en-US" i="1" dirty="0">
                <a:latin typeface="72" panose="020B0503030000000003" pitchFamily="34" charset="0"/>
              </a:rPr>
              <a:t>Cube</a:t>
            </a:r>
            <a:r>
              <a:rPr lang="en-US" dirty="0">
                <a:latin typeface="72" panose="020B0503030000000003" pitchFamily="34" charset="0"/>
              </a:rPr>
              <a:t> calculation view can consume other </a:t>
            </a:r>
            <a:r>
              <a:rPr lang="en-US" i="1" dirty="0">
                <a:latin typeface="72" panose="020B0503030000000003" pitchFamily="34" charset="0"/>
              </a:rPr>
              <a:t>Cube</a:t>
            </a:r>
            <a:r>
              <a:rPr lang="en-US" dirty="0">
                <a:latin typeface="72" panose="020B0503030000000003" pitchFamily="34" charset="0"/>
              </a:rPr>
              <a:t> calculation views or </a:t>
            </a:r>
            <a:r>
              <a:rPr lang="en-US" i="1" dirty="0">
                <a:latin typeface="72" panose="020B0503030000000003" pitchFamily="34" charset="0"/>
              </a:rPr>
              <a:t>dimension</a:t>
            </a:r>
            <a:r>
              <a:rPr lang="en-US" dirty="0">
                <a:latin typeface="72" panose="020B0503030000000003" pitchFamily="34" charset="0"/>
              </a:rPr>
              <a:t> calculation views. A </a:t>
            </a:r>
            <a:r>
              <a:rPr lang="en-US" i="1" dirty="0">
                <a:latin typeface="72" panose="020B0503030000000003" pitchFamily="34" charset="0"/>
              </a:rPr>
              <a:t>cube</a:t>
            </a:r>
            <a:r>
              <a:rPr lang="en-US" dirty="0">
                <a:latin typeface="72" panose="020B0503030000000003" pitchFamily="34" charset="0"/>
              </a:rPr>
              <a:t> calculation view is a relational model not a dimensional model.</a:t>
            </a:r>
          </a:p>
          <a:p>
            <a:pPr marL="285750" indent="-285750" algn="just">
              <a:buFont typeface="Arial" panose="020B0604020202020204" pitchFamily="34" charset="0"/>
              <a:buChar char="•"/>
            </a:pPr>
            <a:endParaRPr lang="en-US" dirty="0">
              <a:latin typeface="72" panose="020B0503030000000003" pitchFamily="34" charset="0"/>
            </a:endParaRPr>
          </a:p>
          <a:p>
            <a:pPr marL="285750" indent="-285750" algn="just">
              <a:buFont typeface="Arial" panose="020B0604020202020204" pitchFamily="34" charset="0"/>
              <a:buChar char="•"/>
            </a:pPr>
            <a:r>
              <a:rPr lang="en-US" dirty="0">
                <a:latin typeface="72" panose="020B0503030000000003" pitchFamily="34" charset="0"/>
              </a:rPr>
              <a:t>Cube </a:t>
            </a:r>
            <a:r>
              <a:rPr lang="en-US" i="1" dirty="0">
                <a:latin typeface="72" panose="020B0503030000000003" pitchFamily="34" charset="0"/>
              </a:rPr>
              <a:t>with</a:t>
            </a:r>
            <a:r>
              <a:rPr lang="en-US" dirty="0">
                <a:latin typeface="72" panose="020B0503030000000003" pitchFamily="34" charset="0"/>
              </a:rPr>
              <a:t> star schema-This model is based on the </a:t>
            </a:r>
            <a:r>
              <a:rPr lang="en-US" i="1" dirty="0">
                <a:latin typeface="72" panose="020B0503030000000003" pitchFamily="34" charset="0"/>
              </a:rPr>
              <a:t>cube</a:t>
            </a:r>
            <a:r>
              <a:rPr lang="en-US" dirty="0">
                <a:latin typeface="72" panose="020B0503030000000003" pitchFamily="34" charset="0"/>
              </a:rPr>
              <a:t> type of calculation view, but with one or more dimension calculation views joined to the cube. This provides a very powerful and flexible dimensional data model that enables drill-down, slice and dice analysis over any combination of attributes and measures. </a:t>
            </a:r>
          </a:p>
          <a:p>
            <a:pPr algn="just">
              <a:buFont typeface="Arial" panose="020B0604020202020204" pitchFamily="34" charset="0"/>
              <a:buChar char="•"/>
            </a:pPr>
            <a:endParaRPr lang="en-US" dirty="0">
              <a:latin typeface="72" panose="020B0503030000000003" pitchFamily="34" charset="0"/>
            </a:endParaRPr>
          </a:p>
          <a:p>
            <a:pPr algn="just"/>
            <a:r>
              <a:rPr lang="en-US" dirty="0">
                <a:latin typeface="72" panose="020B0503030000000003" pitchFamily="34" charset="0"/>
              </a:rPr>
              <a:t>Calculation views are created using a graphical editor with the tool </a:t>
            </a:r>
            <a:r>
              <a:rPr lang="en-US" i="1" dirty="0">
                <a:latin typeface="72" panose="020B0503030000000003" pitchFamily="34" charset="0"/>
              </a:rPr>
              <a:t>Business Application Studio</a:t>
            </a:r>
            <a:r>
              <a:rPr lang="en-US" dirty="0">
                <a:latin typeface="72" panose="020B0503030000000003" pitchFamily="34" charset="0"/>
              </a:rPr>
              <a:t>. To develop a calculation view you should be familiar with basic data modeling concepts.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856837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 Creating Dimension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406400" y="896528"/>
            <a:ext cx="8054109" cy="1200329"/>
          </a:xfrm>
          <a:prstGeom prst="rect">
            <a:avLst/>
          </a:prstGeom>
          <a:noFill/>
        </p:spPr>
        <p:txBody>
          <a:bodyPr wrap="square" rtlCol="0">
            <a:spAutoFit/>
          </a:bodyPr>
          <a:lstStyle/>
          <a:p>
            <a:r>
              <a:rPr lang="en-US" dirty="0"/>
              <a:t>Create a new DIMENSION model to prepare master data for Business Partners and Business Partners Address.</a:t>
            </a:r>
          </a:p>
          <a:p>
            <a:endParaRPr lang="en-US" dirty="0"/>
          </a:p>
          <a:p>
            <a:r>
              <a:rPr lang="en-US" dirty="0"/>
              <a:t>Solution Source Code : </a:t>
            </a:r>
            <a:r>
              <a:rPr lang="en-US" dirty="0" err="1"/>
              <a:t>CV_BP.hdbcalculationview</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6486572F-3BD2-4A74-98B7-BE0026F3094F}"/>
              </a:ext>
            </a:extLst>
          </p:cNvPr>
          <p:cNvPicPr>
            <a:picLocks noChangeAspect="1"/>
          </p:cNvPicPr>
          <p:nvPr/>
        </p:nvPicPr>
        <p:blipFill>
          <a:blip r:embed="rId3"/>
          <a:stretch>
            <a:fillRect/>
          </a:stretch>
        </p:blipFill>
        <p:spPr>
          <a:xfrm>
            <a:off x="7795490" y="1783219"/>
            <a:ext cx="3276884" cy="45647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93657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Hands-on - Creating CUBE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406400" y="896528"/>
            <a:ext cx="8054109"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Create a new CUBE model to prepare transaction data for Purchase order header and Purchase Order Items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lvl="0"/>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Solution </a:t>
            </a:r>
            <a:r>
              <a:rPr lang="en-US" dirty="0">
                <a:solidFill>
                  <a:prstClr val="black"/>
                </a:solidFill>
              </a:rPr>
              <a:t>Source Code : </a:t>
            </a:r>
            <a:r>
              <a:rPr lang="en-US" dirty="0" err="1">
                <a:solidFill>
                  <a:prstClr val="black"/>
                </a:solidFill>
              </a:rPr>
              <a:t>CV_PURC.hdbcalculationview</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1A1335F0-FDA8-49B7-B82E-159901173228}"/>
              </a:ext>
            </a:extLst>
          </p:cNvPr>
          <p:cNvPicPr>
            <a:picLocks noChangeAspect="1"/>
          </p:cNvPicPr>
          <p:nvPr/>
        </p:nvPicPr>
        <p:blipFill>
          <a:blip r:embed="rId3"/>
          <a:stretch>
            <a:fillRect/>
          </a:stretch>
        </p:blipFill>
        <p:spPr>
          <a:xfrm>
            <a:off x="7736925" y="1954605"/>
            <a:ext cx="3368332" cy="40922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58201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Hands-on - Creating CUBE Model (Star-join)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406400" y="896528"/>
            <a:ext cx="8054109"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Create a new CUBE model to prepare data for analytics by combining master and transaction data using star join.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lvl="0"/>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Solution </a:t>
            </a:r>
            <a:r>
              <a:rPr lang="en-US" dirty="0">
                <a:solidFill>
                  <a:prstClr val="black"/>
                </a:solidFill>
              </a:rPr>
              <a:t>Source Code: </a:t>
            </a:r>
            <a:r>
              <a:rPr lang="en-US" dirty="0" err="1">
                <a:solidFill>
                  <a:prstClr val="black"/>
                </a:solidFill>
              </a:rPr>
              <a:t>CV_PURCHASE.hdbcalculationview</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E3CA2AB4-EBF5-4559-89F5-9127B6F30274}"/>
              </a:ext>
            </a:extLst>
          </p:cNvPr>
          <p:cNvPicPr>
            <a:picLocks noChangeAspect="1"/>
          </p:cNvPicPr>
          <p:nvPr/>
        </p:nvPicPr>
        <p:blipFill>
          <a:blip r:embed="rId3"/>
          <a:stretch>
            <a:fillRect/>
          </a:stretch>
        </p:blipFill>
        <p:spPr>
          <a:xfrm>
            <a:off x="7605205" y="1632664"/>
            <a:ext cx="3040643" cy="45952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07520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Hands-on - Creating Plain HANA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988891"/>
            <a:ext cx="8054109"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Create a plain HANA View on top of calculation view to anonymize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Disclaimer: the data type is current unsupported.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lvl="0"/>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Solution </a:t>
            </a:r>
            <a:r>
              <a:rPr lang="en-US" dirty="0">
                <a:solidFill>
                  <a:prstClr val="black"/>
                </a:solidFill>
              </a:rPr>
              <a:t>Source Code: </a:t>
            </a:r>
            <a:r>
              <a:rPr lang="en-US" dirty="0" err="1">
                <a:solidFill>
                  <a:prstClr val="black"/>
                </a:solidFill>
              </a:rPr>
              <a:t>V_PURCHASEORD.hdbview</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CF1ADAE-6FF4-4FDD-9590-FA69DC7B3AEE}"/>
              </a:ext>
            </a:extLst>
          </p:cNvPr>
          <p:cNvPicPr>
            <a:picLocks noChangeAspect="1"/>
          </p:cNvPicPr>
          <p:nvPr/>
        </p:nvPicPr>
        <p:blipFill>
          <a:blip r:embed="rId3"/>
          <a:stretch>
            <a:fillRect/>
          </a:stretch>
        </p:blipFill>
        <p:spPr>
          <a:xfrm>
            <a:off x="5622147" y="1819674"/>
            <a:ext cx="5690036" cy="41731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73342221"/>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10545</TotalTime>
  <Words>633</Words>
  <Application>Microsoft Office PowerPoint</Application>
  <PresentationFormat>Widescreen</PresentationFormat>
  <Paragraphs>106</Paragraphs>
  <Slides>17</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72</vt:lpstr>
      <vt:lpstr>72 Condensed</vt:lpstr>
      <vt:lpstr>Arial</vt:lpstr>
      <vt:lpstr>Calibri</vt:lpstr>
      <vt:lpstr>Calibri Light</vt:lpstr>
      <vt:lpstr>Cooper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706</cp:revision>
  <dcterms:created xsi:type="dcterms:W3CDTF">2016-07-10T03:33:26Z</dcterms:created>
  <dcterms:modified xsi:type="dcterms:W3CDTF">2022-01-11T14:20:15Z</dcterms:modified>
</cp:coreProperties>
</file>